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60" r:id="rId3"/>
    <p:sldId id="261" r:id="rId4"/>
    <p:sldId id="264" r:id="rId5"/>
    <p:sldId id="265" r:id="rId6"/>
    <p:sldId id="266" r:id="rId7"/>
    <p:sldId id="267" r:id="rId8"/>
    <p:sldId id="268" r:id="rId9"/>
    <p:sldId id="269" r:id="rId10"/>
    <p:sldId id="270" r:id="rId11"/>
    <p:sldId id="275" r:id="rId12"/>
    <p:sldId id="273" r:id="rId13"/>
    <p:sldId id="274" r:id="rId14"/>
    <p:sldId id="272" r:id="rId15"/>
    <p:sldId id="276" r:id="rId16"/>
  </p:sldIdLst>
  <p:sldSz cx="9144000" cy="6858000" type="screen4x3"/>
  <p:notesSz cx="6858000" cy="9144000"/>
  <p:photoAlbum/>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339933"/>
    <a:srgbClr val="3D940C"/>
    <a:srgbClr val="9900CC"/>
    <a:srgbClr val="5F51B3"/>
    <a:srgbClr val="993366"/>
    <a:srgbClr val="ED17CE"/>
    <a:srgbClr val="3333CC"/>
    <a:srgbClr val="FF0066"/>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C0957C8-32E5-48B8-998B-DD5A33367CB2}" type="datetimeFigureOut">
              <a:rPr lang="tr-TR" smtClean="0"/>
              <a:pPr/>
              <a:t>30.03.2022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721D60B6-E6B3-4321-B1C4-A52023D20DEC}"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C0957C8-32E5-48B8-998B-DD5A33367CB2}" type="datetimeFigureOut">
              <a:rPr lang="tr-TR" smtClean="0"/>
              <a:pPr/>
              <a:t>30.03.2022</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1D60B6-E6B3-4321-B1C4-A52023D20DEC}"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cocuk-aile-728x410.jpg"/>
          <p:cNvPicPr>
            <a:picLocks noGrp="1" noChangeAspect="1"/>
          </p:cNvPicPr>
          <p:nvPr isPhoto="1"/>
        </p:nvPicPr>
        <p:blipFill>
          <a:blip r:embed="rId2" cstate="print">
            <a:lum/>
          </a:blip>
          <a:stretch>
            <a:fillRect/>
          </a:stretch>
        </p:blipFill>
        <p:spPr>
          <a:xfrm>
            <a:off x="0" y="0"/>
            <a:ext cx="9144000" cy="68580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043608" y="282034"/>
            <a:ext cx="7560840" cy="29700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sym typeface="Symbol" pitchFamily="18" charset="2"/>
              </a:rPr>
              <a:t></a:t>
            </a:r>
            <a:r>
              <a:rPr kumimoji="0" lang="tr-T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tr-TR" sz="2400" b="0" i="0" u="none" strike="noStrike" cap="none" normalizeH="0" baseline="0" dirty="0" smtClean="0">
                <a:ln>
                  <a:noFill/>
                </a:ln>
                <a:solidFill>
                  <a:srgbClr val="990000"/>
                </a:solidFill>
                <a:effectLst/>
                <a:latin typeface="Arial" pitchFamily="34" charset="0"/>
                <a:ea typeface="Calibri" pitchFamily="34" charset="0"/>
                <a:cs typeface="Arial" pitchFamily="34" charset="0"/>
                <a:sym typeface="Symbol" pitchFamily="18" charset="2"/>
              </a:rPr>
              <a:t>Nasıl olsa sizin yapmanız daha kolay, çocuğunuzun evdeki sorumluluklarını siz yapın, </a:t>
            </a:r>
            <a:endParaRPr kumimoji="0" lang="tr-TR" sz="110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sz="2400" b="0" i="0" u="none" strike="noStrike" cap="none" normalizeH="0" baseline="0" dirty="0" smtClean="0">
                <a:ln>
                  <a:noFill/>
                </a:ln>
                <a:solidFill>
                  <a:srgbClr val="9933FF"/>
                </a:solidFill>
                <a:effectLst/>
                <a:latin typeface="Arial" pitchFamily="34" charset="0"/>
                <a:ea typeface="Calibri" pitchFamily="34" charset="0"/>
                <a:cs typeface="Arial" pitchFamily="34" charset="0"/>
              </a:rPr>
              <a:t>“Bu sefer çok ciddiyim” sözünü sıklıkla kullanın ama söylediğiniz hiçbir şeyi yapmayın.</a:t>
            </a:r>
          </a:p>
          <a:p>
            <a:pPr algn="just" eaLnBrk="0" fontAlgn="base" hangingPunct="0">
              <a:spcBef>
                <a:spcPct val="0"/>
              </a:spcBef>
              <a:spcAft>
                <a:spcPct val="0"/>
              </a:spcAft>
              <a:buFont typeface="Symbol" pitchFamily="18" charset="2"/>
              <a:buChar char="·"/>
            </a:pPr>
            <a:r>
              <a:rPr lang="tr-TR" sz="2000" dirty="0" smtClean="0">
                <a:latin typeface="Arial" pitchFamily="34" charset="0"/>
                <a:cs typeface="Arial" pitchFamily="34" charset="0"/>
              </a:rPr>
              <a:t>Evde onun sözü geçsin her dediği yapılsın</a:t>
            </a:r>
          </a:p>
          <a:p>
            <a:pPr lvl="0" algn="just" eaLnBrk="0" fontAlgn="base" hangingPunct="0">
              <a:spcBef>
                <a:spcPct val="0"/>
              </a:spcBef>
              <a:spcAft>
                <a:spcPct val="0"/>
              </a:spcAft>
              <a:buFont typeface="Symbol" pitchFamily="18" charset="2"/>
              <a:buChar char="·"/>
            </a:pPr>
            <a:r>
              <a:rPr lang="tr-TR" sz="2000" dirty="0" smtClean="0">
                <a:solidFill>
                  <a:srgbClr val="FF0066"/>
                </a:solidFill>
                <a:latin typeface="Arial" pitchFamily="34" charset="0"/>
                <a:cs typeface="Arial" pitchFamily="34" charset="0"/>
              </a:rPr>
              <a:t>Hatalı olduğunda hatasını reddedin ve/veya hatalarının bedelini siz ödeyin,hatasının kabullenmek yerine bahaneler </a:t>
            </a:r>
            <a:r>
              <a:rPr lang="tr-TR" sz="2000" dirty="0" smtClean="0">
                <a:solidFill>
                  <a:srgbClr val="FF0066"/>
                </a:solidFill>
                <a:latin typeface="Arial" pitchFamily="34" charset="0"/>
                <a:cs typeface="Arial" pitchFamily="34" charset="0"/>
              </a:rPr>
              <a:t>bulun</a:t>
            </a:r>
          </a:p>
          <a:p>
            <a:pPr lvl="0" algn="just" eaLnBrk="0" fontAlgn="base" hangingPunct="0">
              <a:spcBef>
                <a:spcPct val="0"/>
              </a:spcBef>
              <a:spcAft>
                <a:spcPct val="0"/>
              </a:spcAft>
              <a:buFont typeface="Symbol" pitchFamily="18" charset="2"/>
              <a:buChar char="·"/>
            </a:pPr>
            <a:r>
              <a:rPr kumimoji="0" lang="tr-TR" sz="2000" b="0" i="0" u="none" strike="noStrike" cap="none" normalizeH="0" baseline="0" dirty="0" smtClean="0">
                <a:ln>
                  <a:noFill/>
                </a:ln>
                <a:solidFill>
                  <a:srgbClr val="00B050"/>
                </a:solidFill>
                <a:effectLst/>
                <a:latin typeface="Arial" pitchFamily="34" charset="0"/>
                <a:cs typeface="Arial" pitchFamily="34" charset="0"/>
                <a:sym typeface="Symbol" pitchFamily="18" charset="2"/>
              </a:rPr>
              <a:t>Hiçbir</a:t>
            </a:r>
            <a:r>
              <a:rPr kumimoji="0" lang="tr-TR" sz="2000" b="0" i="0" u="none" strike="noStrike" cap="none" normalizeH="0" dirty="0" smtClean="0">
                <a:ln>
                  <a:noFill/>
                </a:ln>
                <a:solidFill>
                  <a:srgbClr val="00B050"/>
                </a:solidFill>
                <a:effectLst/>
                <a:latin typeface="Arial" pitchFamily="34" charset="0"/>
                <a:cs typeface="Arial" pitchFamily="34" charset="0"/>
                <a:sym typeface="Symbol" pitchFamily="18" charset="2"/>
              </a:rPr>
              <a:t> isteğine ‘Hayır’ demeyin. Set koymayın, engel olmayın</a:t>
            </a:r>
            <a:endParaRPr kumimoji="0" lang="tr-TR" sz="2000" b="0" i="0" u="none" strike="noStrike" cap="none" normalizeH="0" baseline="0" dirty="0" smtClean="0">
              <a:ln>
                <a:noFill/>
              </a:ln>
              <a:solidFill>
                <a:srgbClr val="00B050"/>
              </a:solidFill>
              <a:effectLst/>
              <a:latin typeface="Arial" pitchFamily="34"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100" b="0" i="0" u="none" strike="noStrike" cap="none" normalizeH="0" baseline="0" dirty="0" smtClean="0">
              <a:ln>
                <a:noFill/>
              </a:ln>
              <a:solidFill>
                <a:srgbClr val="9933FF"/>
              </a:solidFill>
              <a:effectLst/>
              <a:latin typeface="Times New Roman" pitchFamily="18" charset="0"/>
              <a:ea typeface="Calibri" pitchFamily="34" charset="0"/>
              <a:cs typeface="Times New Roman" pitchFamily="18" charset="0"/>
              <a:sym typeface="Symbol" pitchFamily="18" charset="2"/>
            </a:endParaRPr>
          </a:p>
        </p:txBody>
      </p:sp>
      <p:pic>
        <p:nvPicPr>
          <p:cNvPr id="2050" name="Picture 2" descr="C:\Users\pc\Desktop\depositphotos_128190346-stock-illustration-angry-boy-shouting-with-mom (1).jpg"/>
          <p:cNvPicPr>
            <a:picLocks noChangeAspect="1" noChangeArrowheads="1"/>
          </p:cNvPicPr>
          <p:nvPr/>
        </p:nvPicPr>
        <p:blipFill>
          <a:blip r:embed="rId2" cstate="print"/>
          <a:srcRect/>
          <a:stretch>
            <a:fillRect/>
          </a:stretch>
        </p:blipFill>
        <p:spPr bwMode="auto">
          <a:xfrm>
            <a:off x="1475656" y="4005064"/>
            <a:ext cx="6525344" cy="244827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619672" y="404664"/>
            <a:ext cx="6840760" cy="4339650"/>
          </a:xfrm>
          <a:prstGeom prst="rect">
            <a:avLst/>
          </a:prstGeom>
        </p:spPr>
        <p:txBody>
          <a:bodyPr wrap="square">
            <a:spAutoFit/>
          </a:bodyPr>
          <a:lstStyle/>
          <a:p>
            <a:pPr lvl="0" fontAlgn="base">
              <a:spcBef>
                <a:spcPct val="0"/>
              </a:spcBef>
              <a:spcAft>
                <a:spcPct val="0"/>
              </a:spcAft>
            </a:pPr>
            <a:r>
              <a:rPr kumimoji="0" lang="tr-TR" sz="2800" b="0" i="0" u="sng" strike="noStrike" cap="none" normalizeH="0" baseline="0" dirty="0" smtClean="0">
                <a:ln>
                  <a:noFill/>
                </a:ln>
                <a:solidFill>
                  <a:srgbClr val="ED17CE"/>
                </a:solidFill>
                <a:effectLst/>
                <a:latin typeface="Times New Roman" pitchFamily="18" charset="0"/>
                <a:ea typeface="Calibri" pitchFamily="34" charset="0"/>
                <a:cs typeface="Times New Roman" pitchFamily="18" charset="0"/>
              </a:rPr>
              <a:t>Bunları yaparsanız; </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kavgacı, s</a:t>
            </a:r>
            <a:r>
              <a:rPr kumimoji="0" lang="tr-TR" sz="2800" b="0" i="0" u="none" strike="noStrike" cap="none" normalizeH="0" baseline="0" dirty="0" smtClean="0">
                <a:ln>
                  <a:noFill/>
                </a:ln>
                <a:solidFill>
                  <a:srgbClr val="3333CC"/>
                </a:solidFill>
                <a:effectLst/>
                <a:latin typeface="Calibri"/>
                <a:ea typeface="Calibri" pitchFamily="34" charset="0"/>
                <a:cs typeface="Times New Roman" pitchFamily="18" charset="0"/>
              </a:rPr>
              <a:t>ö</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z dinlemeyen, s</a:t>
            </a:r>
            <a:r>
              <a:rPr kumimoji="0" lang="tr-TR" sz="2800" b="0" i="0" u="none" strike="noStrike" cap="none" normalizeH="0" baseline="0" dirty="0" smtClean="0">
                <a:ln>
                  <a:noFill/>
                </a:ln>
                <a:solidFill>
                  <a:srgbClr val="3333CC"/>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rekli sorun </a:t>
            </a:r>
            <a:r>
              <a:rPr kumimoji="0" lang="tr-TR" sz="2800" b="0" i="0" u="none" strike="noStrike" cap="none" normalizeH="0" baseline="0" dirty="0" smtClean="0">
                <a:ln>
                  <a:noFill/>
                </a:ln>
                <a:solidFill>
                  <a:srgbClr val="3333CC"/>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ıkaran, doyumsuz, mutsuz insanlar olmasını sağlarsınız. </a:t>
            </a:r>
            <a:r>
              <a:rPr kumimoji="0" lang="tr-TR" sz="2800" b="0" i="0" u="none" strike="noStrike" cap="none" normalizeH="0" baseline="0" dirty="0" smtClean="0">
                <a:ln>
                  <a:noFill/>
                </a:ln>
                <a:solidFill>
                  <a:schemeClr val="accent5">
                    <a:lumMod val="60000"/>
                    <a:lumOff val="40000"/>
                  </a:schemeClr>
                </a:solidFill>
                <a:effectLst/>
                <a:latin typeface="Times New Roman" pitchFamily="18" charset="0"/>
                <a:ea typeface="Calibri" pitchFamily="34" charset="0"/>
                <a:cs typeface="Times New Roman" pitchFamily="18" charset="0"/>
              </a:rPr>
              <a:t>Okul hayatı, iş hayatı sorunlu ve başarısız insanlar olmasını sağlayıp, mutsuz yuva kurup boşanan ve </a:t>
            </a:r>
            <a:r>
              <a:rPr kumimoji="0" lang="tr-TR" sz="2800" b="0" i="0" u="none" strike="noStrike" cap="none" normalizeH="0" baseline="0" dirty="0" err="1" smtClean="0">
                <a:ln>
                  <a:noFill/>
                </a:ln>
                <a:solidFill>
                  <a:schemeClr val="accent5">
                    <a:lumMod val="60000"/>
                    <a:lumOff val="40000"/>
                  </a:schemeClr>
                </a:solidFill>
                <a:effectLst/>
                <a:latin typeface="Times New Roman" pitchFamily="18" charset="0"/>
                <a:ea typeface="Calibri" pitchFamily="34" charset="0"/>
                <a:cs typeface="Times New Roman" pitchFamily="18" charset="0"/>
              </a:rPr>
              <a:t>tvlerde</a:t>
            </a:r>
            <a:r>
              <a:rPr kumimoji="0" lang="tr-TR" sz="2800" b="0" i="0" u="none" strike="noStrike" cap="none" normalizeH="0" baseline="0" dirty="0" smtClean="0">
                <a:ln>
                  <a:noFill/>
                </a:ln>
                <a:solidFill>
                  <a:schemeClr val="accent5">
                    <a:lumMod val="60000"/>
                    <a:lumOff val="40000"/>
                  </a:schemeClr>
                </a:solidFill>
                <a:effectLst/>
                <a:latin typeface="Times New Roman" pitchFamily="18" charset="0"/>
                <a:ea typeface="Calibri" pitchFamily="34" charset="0"/>
                <a:cs typeface="Times New Roman" pitchFamily="18" charset="0"/>
              </a:rPr>
              <a:t> izlediğimiz t</a:t>
            </a:r>
            <a:r>
              <a:rPr kumimoji="0" lang="tr-TR" sz="2800" b="0" i="0" u="none" strike="noStrike" cap="none" normalizeH="0" baseline="0" dirty="0" smtClean="0">
                <a:ln>
                  <a:noFill/>
                </a:ln>
                <a:solidFill>
                  <a:schemeClr val="accent5">
                    <a:lumMod val="60000"/>
                    <a:lumOff val="40000"/>
                  </a:schemeClr>
                </a:solidFill>
                <a:effectLst/>
                <a:latin typeface="Calibri"/>
                <a:ea typeface="Calibri" pitchFamily="34" charset="0"/>
                <a:cs typeface="Times New Roman" pitchFamily="18" charset="0"/>
              </a:rPr>
              <a:t>ü</a:t>
            </a:r>
            <a:r>
              <a:rPr kumimoji="0" lang="tr-TR" sz="2800" b="0" i="0" u="none" strike="noStrike" cap="none" normalizeH="0" baseline="0" dirty="0" smtClean="0">
                <a:ln>
                  <a:noFill/>
                </a:ln>
                <a:solidFill>
                  <a:schemeClr val="accent5">
                    <a:lumMod val="60000"/>
                    <a:lumOff val="40000"/>
                  </a:schemeClr>
                </a:solidFill>
                <a:effectLst/>
                <a:latin typeface="Times New Roman" pitchFamily="18" charset="0"/>
                <a:ea typeface="Calibri" pitchFamily="34" charset="0"/>
                <a:cs typeface="Times New Roman" pitchFamily="18" charset="0"/>
              </a:rPr>
              <a:t>m cinayet vb baş kahramanları olurlar.</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 Hi</a:t>
            </a:r>
            <a:r>
              <a:rPr kumimoji="0" lang="tr-TR" sz="2800" b="0" i="0" u="none" strike="noStrike" cap="none" normalizeH="0" baseline="0" dirty="0" smtClean="0">
                <a:ln>
                  <a:noFill/>
                </a:ln>
                <a:solidFill>
                  <a:srgbClr val="3333CC"/>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bir işte dikiş tutturamadığı i</a:t>
            </a:r>
            <a:r>
              <a:rPr kumimoji="0" lang="tr-TR" sz="2800" b="0" i="0" u="none" strike="noStrike" cap="none" normalizeH="0" baseline="0" dirty="0" smtClean="0">
                <a:ln>
                  <a:noFill/>
                </a:ln>
                <a:solidFill>
                  <a:srgbClr val="3333CC"/>
                </a:solidFill>
                <a:effectLst/>
                <a:latin typeface="Calibri"/>
                <a:ea typeface="Calibri" pitchFamily="34" charset="0"/>
                <a:cs typeface="Times New Roman" pitchFamily="18" charset="0"/>
              </a:rPr>
              <a:t>ç</a:t>
            </a:r>
            <a:r>
              <a:rPr kumimoji="0" lang="tr-TR" sz="2800" b="0" i="0" u="none" strike="noStrike" cap="none" normalizeH="0" baseline="0" dirty="0" smtClean="0">
                <a:ln>
                  <a:noFill/>
                </a:ln>
                <a:solidFill>
                  <a:srgbClr val="3333CC"/>
                </a:solidFill>
                <a:effectLst/>
                <a:latin typeface="Times New Roman" pitchFamily="18" charset="0"/>
                <a:ea typeface="Calibri" pitchFamily="34" charset="0"/>
                <a:cs typeface="Times New Roman" pitchFamily="18" charset="0"/>
              </a:rPr>
              <a:t>in şiddetle sizden para almaya kalkan evlatlarınız olur .</a:t>
            </a:r>
            <a:endParaRPr kumimoji="0" lang="tr-TR" sz="1200" b="0" i="0" u="none" strike="noStrike" cap="none" normalizeH="0" baseline="0" dirty="0" smtClean="0">
              <a:ln>
                <a:noFill/>
              </a:ln>
              <a:solidFill>
                <a:srgbClr val="3333CC"/>
              </a:solidFill>
              <a:effectLst/>
              <a:latin typeface="Arial" pitchFamily="34" charset="0"/>
              <a:cs typeface="Arial" pitchFamily="34" charset="0"/>
            </a:endParaRPr>
          </a:p>
          <a:p>
            <a:pPr lvl="0" eaLnBrk="0" fontAlgn="base" hangingPunct="0">
              <a:spcBef>
                <a:spcPct val="0"/>
              </a:spcBef>
              <a:spcAft>
                <a:spcPct val="0"/>
              </a:spcAft>
            </a:pP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C:\Users\pc\Desktop\1479761491.jpg"/>
          <p:cNvPicPr>
            <a:picLocks noChangeAspect="1" noChangeArrowheads="1"/>
          </p:cNvPicPr>
          <p:nvPr/>
        </p:nvPicPr>
        <p:blipFill>
          <a:blip r:embed="rId2" cstate="print"/>
          <a:srcRect/>
          <a:stretch>
            <a:fillRect/>
          </a:stretch>
        </p:blipFill>
        <p:spPr bwMode="auto">
          <a:xfrm>
            <a:off x="1979712" y="4509120"/>
            <a:ext cx="5876925" cy="215381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259632" y="332656"/>
            <a:ext cx="7488832" cy="5324535"/>
          </a:xfrm>
          <a:prstGeom prst="rect">
            <a:avLst/>
          </a:prstGeom>
        </p:spPr>
        <p:txBody>
          <a:bodyPr wrap="square">
            <a:spAutoFit/>
          </a:bodyPr>
          <a:lstStyle/>
          <a:p>
            <a:r>
              <a:rPr lang="tr-TR" sz="2400" dirty="0"/>
              <a:t>Minnesota Üniversitesi profesörlerinden </a:t>
            </a:r>
            <a:r>
              <a:rPr lang="tr-TR" sz="2400" dirty="0" err="1"/>
              <a:t>Marty</a:t>
            </a:r>
            <a:r>
              <a:rPr lang="tr-TR" sz="2400" dirty="0"/>
              <a:t> </a:t>
            </a:r>
            <a:r>
              <a:rPr lang="tr-TR" sz="2400" dirty="0" err="1"/>
              <a:t>Rossmann</a:t>
            </a:r>
            <a:r>
              <a:rPr lang="tr-TR" sz="2400" dirty="0"/>
              <a:t> tarafından yapılan araştırmaya göre </a:t>
            </a:r>
            <a:r>
              <a:rPr lang="tr-TR" sz="2400" dirty="0">
                <a:solidFill>
                  <a:srgbClr val="0070C0"/>
                </a:solidFill>
              </a:rPr>
              <a:t>çocuklara erken </a:t>
            </a:r>
            <a:r>
              <a:rPr lang="tr-TR" sz="2400" dirty="0" smtClean="0">
                <a:solidFill>
                  <a:srgbClr val="0070C0"/>
                </a:solidFill>
              </a:rPr>
              <a:t>yaşlarda </a:t>
            </a:r>
            <a:r>
              <a:rPr lang="tr-TR" sz="2400" dirty="0" smtClean="0">
                <a:solidFill>
                  <a:schemeClr val="accent5">
                    <a:lumMod val="60000"/>
                    <a:lumOff val="40000"/>
                  </a:schemeClr>
                </a:solidFill>
              </a:rPr>
              <a:t>ev işleri vermek, </a:t>
            </a:r>
            <a:r>
              <a:rPr lang="tr-TR" sz="2400" dirty="0" smtClean="0"/>
              <a:t>onların </a:t>
            </a:r>
            <a:r>
              <a:rPr lang="tr-TR" sz="2800" dirty="0">
                <a:solidFill>
                  <a:srgbClr val="FF0066"/>
                </a:solidFill>
              </a:rPr>
              <a:t>kalıcı bir şekilde</a:t>
            </a:r>
            <a:r>
              <a:rPr lang="tr-TR" sz="2400" dirty="0"/>
              <a:t> </a:t>
            </a:r>
            <a:r>
              <a:rPr lang="tr-TR" sz="2400" dirty="0">
                <a:solidFill>
                  <a:srgbClr val="3D940C"/>
                </a:solidFill>
              </a:rPr>
              <a:t>beceri, sorumluluk ve özgüven </a:t>
            </a:r>
            <a:r>
              <a:rPr lang="tr-TR" sz="2400" dirty="0" smtClean="0">
                <a:solidFill>
                  <a:srgbClr val="3D940C"/>
                </a:solidFill>
              </a:rPr>
              <a:t>duyguları </a:t>
            </a:r>
            <a:r>
              <a:rPr lang="tr-TR" sz="2400" dirty="0">
                <a:solidFill>
                  <a:srgbClr val="3D940C"/>
                </a:solidFill>
              </a:rPr>
              <a:t>geliştirmelerine yardımcı oluyor. </a:t>
            </a:r>
            <a:r>
              <a:rPr lang="tr-TR" sz="2400" dirty="0"/>
              <a:t>Dr. </a:t>
            </a:r>
            <a:r>
              <a:rPr lang="tr-TR" sz="2400" dirty="0" err="1"/>
              <a:t>Rossmann</a:t>
            </a:r>
            <a:r>
              <a:rPr lang="tr-TR" sz="2400" dirty="0"/>
              <a:t>, 84 çocuğu, yaşamlarındaki 4 evre boyunca izleyen – anaokulunda, 10 ve 15 yaş civarlarında ve 20′</a:t>
            </a:r>
            <a:r>
              <a:rPr lang="tr-TR" sz="2400" dirty="0" err="1"/>
              <a:t>li</a:t>
            </a:r>
            <a:r>
              <a:rPr lang="tr-TR" sz="2400" dirty="0"/>
              <a:t> yaşlarının ortalarında – uzun soluklu bir araştırmanın verilerini analiz etti. 3 ve 4 yaşlarında ev işi yapmaya başlayan genç yetişkinlerin, hiç ev işi yapmayan ya da ev işi yapmaya ergenlik döneminde başlayanlara göre </a:t>
            </a:r>
            <a:r>
              <a:rPr lang="tr-TR" sz="2400" dirty="0">
                <a:solidFill>
                  <a:srgbClr val="3333CC"/>
                </a:solidFill>
              </a:rPr>
              <a:t>aileleriyle ve arkadaşlarıyla daha iyi ilişkiler kurabildiklerini, daha fazla akademik ve erken yaşta kariyer başarısı kazandıklarını ve kendi kendilerine yetmeye daha fazla meyilli olduklarını buldu.</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pc\Desktop\sorumluluk-sahibi-ocuk-ocuk-ev-i-i-250x195.jpg"/>
          <p:cNvPicPr>
            <a:picLocks noChangeAspect="1" noChangeArrowheads="1"/>
          </p:cNvPicPr>
          <p:nvPr/>
        </p:nvPicPr>
        <p:blipFill>
          <a:blip r:embed="rId2" cstate="print"/>
          <a:srcRect/>
          <a:stretch>
            <a:fillRect/>
          </a:stretch>
        </p:blipFill>
        <p:spPr bwMode="auto">
          <a:xfrm>
            <a:off x="1619672" y="188640"/>
            <a:ext cx="7128792" cy="4112056"/>
          </a:xfrm>
          <a:prstGeom prst="rect">
            <a:avLst/>
          </a:prstGeom>
          <a:noFill/>
        </p:spPr>
      </p:pic>
      <p:sp>
        <p:nvSpPr>
          <p:cNvPr id="3" name="2 Dikdörtgen"/>
          <p:cNvSpPr/>
          <p:nvPr/>
        </p:nvSpPr>
        <p:spPr>
          <a:xfrm>
            <a:off x="1979712" y="4509120"/>
            <a:ext cx="6336704" cy="1815882"/>
          </a:xfrm>
          <a:prstGeom prst="rect">
            <a:avLst/>
          </a:prstGeom>
        </p:spPr>
        <p:txBody>
          <a:bodyPr wrap="square">
            <a:spAutoFit/>
          </a:bodyPr>
          <a:lstStyle/>
          <a:p>
            <a:r>
              <a:rPr lang="tr-TR" sz="2800" dirty="0" smtClean="0"/>
              <a:t>Harvard Eğitim Fakültesi araştırma sonuçlarına göre</a:t>
            </a:r>
            <a:r>
              <a:rPr lang="tr-TR" sz="2800" dirty="0" smtClean="0">
                <a:solidFill>
                  <a:srgbClr val="ED17CE"/>
                </a:solidFill>
              </a:rPr>
              <a:t>;“Ev </a:t>
            </a:r>
            <a:r>
              <a:rPr lang="tr-TR" sz="2800" dirty="0">
                <a:solidFill>
                  <a:srgbClr val="ED17CE"/>
                </a:solidFill>
              </a:rPr>
              <a:t>işleri aynı zamanda çocuklara başkalarının ihtiyaçlarına karşı empatik ve duyarlı olmayı da öğretiyor</a:t>
            </a:r>
            <a:r>
              <a:rPr lang="tr-TR" sz="2800" dirty="0" smtClean="0">
                <a:solidFill>
                  <a:srgbClr val="ED17CE"/>
                </a:solidFill>
              </a:rPr>
              <a:t>”</a:t>
            </a:r>
            <a:endParaRPr lang="tr-TR" sz="2800" dirty="0">
              <a:solidFill>
                <a:srgbClr val="ED17CE"/>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1268760"/>
            <a:ext cx="7386024" cy="4392488"/>
          </a:xfrm>
        </p:spPr>
        <p:txBody>
          <a:bodyPr>
            <a:noAutofit/>
          </a:bodyPr>
          <a:lstStyle/>
          <a:p>
            <a:pPr algn="ctr"/>
            <a:r>
              <a:rPr lang="tr-TR" sz="2800" dirty="0" smtClean="0">
                <a:solidFill>
                  <a:srgbClr val="0070C0"/>
                </a:solidFill>
                <a:effectLst/>
                <a:latin typeface="Batang" pitchFamily="18" charset="-127"/>
                <a:ea typeface="Batang" pitchFamily="18" charset="-127"/>
              </a:rPr>
              <a:t>Anne baba olarak geleceğe umutlu bakan, kendi ayakları üzerinde duran çocuklar yetiştirme</a:t>
            </a:r>
            <a:r>
              <a:rPr lang="tr-TR" sz="2800" dirty="0" smtClean="0">
                <a:effectLst/>
                <a:latin typeface="Batang" pitchFamily="18" charset="-127"/>
                <a:ea typeface="Batang" pitchFamily="18" charset="-127"/>
              </a:rPr>
              <a:t> </a:t>
            </a:r>
            <a:r>
              <a:rPr lang="tr-TR" sz="3200" b="1" dirty="0" smtClean="0">
                <a:solidFill>
                  <a:srgbClr val="FF0000"/>
                </a:solidFill>
                <a:effectLst>
                  <a:outerShdw blurRad="38100" dist="38100" dir="2700000" algn="tl">
                    <a:srgbClr val="000000">
                      <a:alpha val="43137"/>
                    </a:srgbClr>
                  </a:outerShdw>
                </a:effectLst>
                <a:latin typeface="Batang" pitchFamily="18" charset="-127"/>
                <a:ea typeface="Batang" pitchFamily="18" charset="-127"/>
              </a:rPr>
              <a:t>sorumluluğundayız.</a:t>
            </a:r>
            <a:r>
              <a:rPr lang="tr-TR" sz="2800" dirty="0" smtClean="0">
                <a:solidFill>
                  <a:srgbClr val="FF0000"/>
                </a:solidFill>
                <a:effectLst/>
                <a:latin typeface="Batang" pitchFamily="18" charset="-127"/>
                <a:ea typeface="Batang" pitchFamily="18" charset="-127"/>
              </a:rPr>
              <a:t/>
            </a:r>
            <a:br>
              <a:rPr lang="tr-TR" sz="2800" dirty="0" smtClean="0">
                <a:solidFill>
                  <a:srgbClr val="FF0000"/>
                </a:solidFill>
                <a:effectLst/>
                <a:latin typeface="Batang" pitchFamily="18" charset="-127"/>
                <a:ea typeface="Batang" pitchFamily="18" charset="-127"/>
              </a:rPr>
            </a:br>
            <a:r>
              <a:rPr lang="tr-TR" sz="2800" dirty="0" smtClean="0">
                <a:solidFill>
                  <a:srgbClr val="FF0000"/>
                </a:solidFill>
                <a:effectLst/>
                <a:latin typeface="Batang" pitchFamily="18" charset="-127"/>
                <a:ea typeface="Batang" pitchFamily="18" charset="-127"/>
              </a:rPr>
              <a:t/>
            </a:r>
            <a:br>
              <a:rPr lang="tr-TR" sz="2800" dirty="0" smtClean="0">
                <a:solidFill>
                  <a:srgbClr val="FF0000"/>
                </a:solidFill>
                <a:effectLst/>
                <a:latin typeface="Batang" pitchFamily="18" charset="-127"/>
                <a:ea typeface="Batang" pitchFamily="18" charset="-127"/>
              </a:rPr>
            </a:br>
            <a:r>
              <a:rPr lang="tr-TR" sz="2800" dirty="0" smtClean="0">
                <a:solidFill>
                  <a:srgbClr val="FF0000"/>
                </a:solidFill>
                <a:effectLst/>
                <a:latin typeface="Batang" pitchFamily="18" charset="-127"/>
                <a:ea typeface="Batang" pitchFamily="18" charset="-127"/>
              </a:rPr>
              <a:t/>
            </a:r>
            <a:br>
              <a:rPr lang="tr-TR" sz="2800" dirty="0" smtClean="0">
                <a:solidFill>
                  <a:srgbClr val="FF0000"/>
                </a:solidFill>
                <a:effectLst/>
                <a:latin typeface="Batang" pitchFamily="18" charset="-127"/>
                <a:ea typeface="Batang" pitchFamily="18" charset="-127"/>
              </a:rPr>
            </a:br>
            <a:r>
              <a:rPr lang="tr-TR" sz="2800" dirty="0" smtClean="0">
                <a:solidFill>
                  <a:srgbClr val="FF0000"/>
                </a:solidFill>
                <a:effectLst/>
                <a:latin typeface="Batang" pitchFamily="18" charset="-127"/>
                <a:ea typeface="Batang" pitchFamily="18" charset="-127"/>
              </a:rPr>
              <a:t>Unutmayalım!!!</a:t>
            </a:r>
            <a:br>
              <a:rPr lang="tr-TR" sz="2800" dirty="0" smtClean="0">
                <a:solidFill>
                  <a:srgbClr val="FF0000"/>
                </a:solidFill>
                <a:effectLst/>
                <a:latin typeface="Batang" pitchFamily="18" charset="-127"/>
                <a:ea typeface="Batang" pitchFamily="18" charset="-127"/>
              </a:rPr>
            </a:br>
            <a:r>
              <a:rPr lang="tr-TR" sz="3600" b="1" dirty="0" smtClean="0">
                <a:solidFill>
                  <a:srgbClr val="9900CC"/>
                </a:solidFill>
                <a:effectLst/>
                <a:latin typeface="Batang" pitchFamily="18" charset="-127"/>
                <a:ea typeface="Batang" pitchFamily="18" charset="-127"/>
              </a:rPr>
              <a:t>Kökleri olan ağaçlar fırtınalarda yıkılmazlar</a:t>
            </a:r>
            <a:endParaRPr lang="tr-TR" sz="3600" b="1" dirty="0">
              <a:solidFill>
                <a:srgbClr val="9900CC"/>
              </a:solidFill>
              <a:effectLst/>
              <a:latin typeface="Batang" pitchFamily="18" charset="-127"/>
              <a:ea typeface="Batang" pitchFamily="18" charset="-127"/>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800" dirty="0" smtClean="0">
                <a:solidFill>
                  <a:srgbClr val="FF0000"/>
                </a:solidFill>
              </a:rPr>
              <a:t>Mutlu aile mutlu gelecek</a:t>
            </a:r>
            <a:endParaRPr lang="tr-TR" sz="4800" dirty="0">
              <a:solidFill>
                <a:srgbClr val="FF0000"/>
              </a:solidFill>
            </a:endParaRPr>
          </a:p>
        </p:txBody>
      </p:sp>
      <p:pic>
        <p:nvPicPr>
          <p:cNvPr id="38914" name="Picture 2" descr="C:\Users\pc\Desktop\aile-2.jpg"/>
          <p:cNvPicPr>
            <a:picLocks noGrp="1" noChangeAspect="1" noChangeArrowheads="1"/>
          </p:cNvPicPr>
          <p:nvPr>
            <p:ph idx="1"/>
          </p:nvPr>
        </p:nvPicPr>
        <p:blipFill>
          <a:blip r:embed="rId2" cstate="print"/>
          <a:stretch>
            <a:fillRect/>
          </a:stretch>
        </p:blipFill>
        <p:spPr bwMode="auto">
          <a:xfrm>
            <a:off x="1435100" y="2348230"/>
            <a:ext cx="7499350" cy="299974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1063137" y="908720"/>
            <a:ext cx="7685327" cy="1754326"/>
          </a:xfrm>
          <a:prstGeom prst="rect">
            <a:avLst/>
          </a:prstGeom>
          <a:ln/>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r>
              <a:rPr lang="tr-TR" sz="5400" b="1" i="1" u="sng" dirty="0" smtClean="0">
                <a:solidFill>
                  <a:srgbClr val="FF0000"/>
                </a:solidFill>
              </a:rPr>
              <a:t>SORUMLULUK </a:t>
            </a:r>
            <a:r>
              <a:rPr lang="tr-TR" sz="5400" b="1" i="1" u="sng" dirty="0">
                <a:solidFill>
                  <a:srgbClr val="FF0000"/>
                </a:solidFill>
              </a:rPr>
              <a:t>SAHİBİ </a:t>
            </a:r>
            <a:endParaRPr lang="tr-TR" sz="5400" b="1" i="1" u="sng" dirty="0" smtClean="0">
              <a:solidFill>
                <a:srgbClr val="FF0000"/>
              </a:solidFill>
            </a:endParaRPr>
          </a:p>
          <a:p>
            <a:pPr algn="ctr"/>
            <a:r>
              <a:rPr lang="tr-TR" sz="5400" b="1" i="1" u="sng" dirty="0" smtClean="0">
                <a:solidFill>
                  <a:srgbClr val="0070C0"/>
                </a:solidFill>
              </a:rPr>
              <a:t>ÇOCUK </a:t>
            </a:r>
            <a:r>
              <a:rPr lang="tr-TR" sz="5400" b="1" i="1" u="sng" dirty="0">
                <a:solidFill>
                  <a:srgbClr val="0070C0"/>
                </a:solidFill>
              </a:rPr>
              <a:t>YETİŞTİRMEK</a:t>
            </a:r>
            <a:r>
              <a:rPr lang="tr-TR" sz="5400" b="1" i="1" u="sng" dirty="0"/>
              <a:t> </a:t>
            </a:r>
            <a:endParaRPr lang="tr-TR" sz="5400" dirty="0"/>
          </a:p>
        </p:txBody>
      </p:sp>
      <p:pic>
        <p:nvPicPr>
          <p:cNvPr id="1026" name="Picture 2" descr="C:\Users\pc\Desktop\indir.jpg"/>
          <p:cNvPicPr>
            <a:picLocks noChangeAspect="1" noChangeArrowheads="1"/>
          </p:cNvPicPr>
          <p:nvPr/>
        </p:nvPicPr>
        <p:blipFill>
          <a:blip r:embed="rId2" cstate="print"/>
          <a:srcRect/>
          <a:stretch>
            <a:fillRect/>
          </a:stretch>
        </p:blipFill>
        <p:spPr bwMode="auto">
          <a:xfrm>
            <a:off x="1331641" y="2780928"/>
            <a:ext cx="6984776" cy="349654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6000" u="sng" dirty="0">
                <a:solidFill>
                  <a:srgbClr val="7030A0"/>
                </a:solidFill>
              </a:rPr>
              <a:t>Sorumluluk</a:t>
            </a:r>
            <a:r>
              <a:rPr lang="tr-TR" sz="6000" dirty="0">
                <a:solidFill>
                  <a:srgbClr val="7030A0"/>
                </a:solidFill>
              </a:rPr>
              <a:t>,</a:t>
            </a:r>
          </a:p>
        </p:txBody>
      </p:sp>
      <p:sp>
        <p:nvSpPr>
          <p:cNvPr id="3" name="2 İçerik Yer Tutucusu"/>
          <p:cNvSpPr>
            <a:spLocks noGrp="1"/>
          </p:cNvSpPr>
          <p:nvPr>
            <p:ph idx="1"/>
          </p:nvPr>
        </p:nvSpPr>
        <p:spPr/>
        <p:txBody>
          <a:bodyPr>
            <a:normAutofit/>
          </a:bodyPr>
          <a:lstStyle/>
          <a:p>
            <a:pPr algn="ctr">
              <a:buNone/>
            </a:pPr>
            <a:r>
              <a:rPr lang="tr-TR" sz="4800" dirty="0" smtClean="0">
                <a:solidFill>
                  <a:srgbClr val="00B0F0"/>
                </a:solidFill>
              </a:rPr>
              <a:t>Başkalarının </a:t>
            </a:r>
            <a:r>
              <a:rPr lang="tr-TR" sz="4800" dirty="0">
                <a:solidFill>
                  <a:srgbClr val="00B0F0"/>
                </a:solidFill>
              </a:rPr>
              <a:t>hakkına saygı göstermek </a:t>
            </a:r>
            <a:r>
              <a:rPr lang="tr-TR" sz="4800" dirty="0">
                <a:solidFill>
                  <a:srgbClr val="FF0000"/>
                </a:solidFill>
              </a:rPr>
              <a:t>ve kendi davranışlarının sonuçlarına sahip çıkmak, </a:t>
            </a:r>
            <a:r>
              <a:rPr lang="tr-TR" sz="4800" dirty="0">
                <a:solidFill>
                  <a:srgbClr val="3D940C"/>
                </a:solidFill>
              </a:rPr>
              <a:t>yaşına, konumuna uygun konularda </a:t>
            </a:r>
            <a:r>
              <a:rPr lang="tr-TR" sz="4800" dirty="0">
                <a:solidFill>
                  <a:srgbClr val="993366"/>
                </a:solidFill>
              </a:rPr>
              <a:t>görevler üstlenmektir.</a:t>
            </a:r>
          </a:p>
          <a:p>
            <a:pPr>
              <a:buNone/>
            </a:pP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908720"/>
            <a:ext cx="7437512" cy="4810546"/>
          </a:xfrm>
        </p:spPr>
        <p:txBody>
          <a:bodyPr>
            <a:normAutofit/>
          </a:bodyPr>
          <a:lstStyle/>
          <a:p>
            <a:r>
              <a:rPr lang="tr-TR" dirty="0">
                <a:solidFill>
                  <a:srgbClr val="FF0066"/>
                </a:solidFill>
              </a:rPr>
              <a:t>Sorumluluk,</a:t>
            </a:r>
            <a:r>
              <a:rPr lang="tr-TR" dirty="0">
                <a:solidFill>
                  <a:srgbClr val="7030A0"/>
                </a:solidFill>
              </a:rPr>
              <a:t> </a:t>
            </a:r>
            <a:r>
              <a:rPr lang="tr-TR" dirty="0"/>
              <a:t>erken çocukluk dönemlerinden başlayarak çocuğun </a:t>
            </a:r>
            <a:r>
              <a:rPr lang="tr-TR" dirty="0">
                <a:solidFill>
                  <a:srgbClr val="0070C0"/>
                </a:solidFill>
              </a:rPr>
              <a:t>yaşına</a:t>
            </a:r>
            <a:r>
              <a:rPr lang="tr-TR" dirty="0"/>
              <a:t>, </a:t>
            </a:r>
            <a:r>
              <a:rPr lang="tr-TR" dirty="0">
                <a:solidFill>
                  <a:srgbClr val="00B050"/>
                </a:solidFill>
              </a:rPr>
              <a:t>cinsiyetine</a:t>
            </a:r>
            <a:r>
              <a:rPr lang="tr-TR" dirty="0"/>
              <a:t> ve </a:t>
            </a:r>
            <a:r>
              <a:rPr lang="tr-TR" dirty="0">
                <a:solidFill>
                  <a:srgbClr val="9900CC"/>
                </a:solidFill>
              </a:rPr>
              <a:t>gelişim düzeyine uygun </a:t>
            </a:r>
            <a:r>
              <a:rPr lang="tr-TR" dirty="0"/>
              <a:t>olarak görevlerini yerine getirmesidir.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556792"/>
            <a:ext cx="2743200" cy="2880320"/>
          </a:xfrm>
        </p:spPr>
        <p:txBody>
          <a:bodyPr/>
          <a:lstStyle/>
          <a:p>
            <a:r>
              <a:rPr lang="tr-TR" dirty="0" smtClean="0">
                <a:solidFill>
                  <a:srgbClr val="3D940C"/>
                </a:solidFill>
              </a:rPr>
              <a:t>Bırakın çocuğunuz hata </a:t>
            </a:r>
            <a:r>
              <a:rPr lang="tr-TR" dirty="0" smtClean="0">
                <a:solidFill>
                  <a:srgbClr val="3D940C"/>
                </a:solidFill>
              </a:rPr>
              <a:t>yapsın!!!</a:t>
            </a:r>
            <a:br>
              <a:rPr lang="tr-TR" dirty="0" smtClean="0">
                <a:solidFill>
                  <a:srgbClr val="3D940C"/>
                </a:solidFill>
              </a:rPr>
            </a:br>
            <a:r>
              <a:rPr lang="tr-TR" dirty="0" smtClean="0">
                <a:solidFill>
                  <a:schemeClr val="accent6">
                    <a:lumMod val="75000"/>
                  </a:schemeClr>
                </a:solidFill>
              </a:rPr>
              <a:t/>
            </a:r>
            <a:br>
              <a:rPr lang="tr-TR" dirty="0" smtClean="0">
                <a:solidFill>
                  <a:schemeClr val="accent6">
                    <a:lumMod val="75000"/>
                  </a:schemeClr>
                </a:solidFill>
              </a:rPr>
            </a:br>
            <a:r>
              <a:rPr lang="tr-TR" dirty="0" smtClean="0">
                <a:solidFill>
                  <a:srgbClr val="ED17CE"/>
                </a:solidFill>
              </a:rPr>
              <a:t>hatalarından ders çıkarsın ve deneyim kazansın ki daha güçlü ve kendinden emin olsun</a:t>
            </a:r>
            <a:r>
              <a:rPr lang="tr-TR" dirty="0" smtClean="0">
                <a:solidFill>
                  <a:srgbClr val="ED17CE"/>
                </a:solidFill>
              </a:rPr>
              <a:t>….</a:t>
            </a:r>
            <a:br>
              <a:rPr lang="tr-TR" dirty="0" smtClean="0">
                <a:solidFill>
                  <a:srgbClr val="ED17CE"/>
                </a:solidFill>
              </a:rPr>
            </a:br>
            <a:r>
              <a:rPr lang="tr-TR" dirty="0" smtClean="0">
                <a:solidFill>
                  <a:srgbClr val="5F51B3"/>
                </a:solidFill>
              </a:rPr>
              <a:t>Hatalar ders çıkarmayı ,derslerde doğru yolu bulmamızı sağlar…</a:t>
            </a:r>
            <a:endParaRPr lang="tr-TR" dirty="0">
              <a:solidFill>
                <a:srgbClr val="5F51B3"/>
              </a:solidFill>
            </a:endParaRPr>
          </a:p>
        </p:txBody>
      </p:sp>
      <p:sp>
        <p:nvSpPr>
          <p:cNvPr id="3" name="2 Resim Yer Tutucusu"/>
          <p:cNvSpPr>
            <a:spLocks noGrp="1"/>
          </p:cNvSpPr>
          <p:nvPr>
            <p:ph type="pic" idx="1"/>
          </p:nvPr>
        </p:nvSpPr>
        <p:spPr/>
      </p:sp>
      <p:sp>
        <p:nvSpPr>
          <p:cNvPr id="4" name="3 Metin Yer Tutucusu"/>
          <p:cNvSpPr>
            <a:spLocks noGrp="1"/>
          </p:cNvSpPr>
          <p:nvPr>
            <p:ph type="body" sz="half" idx="2"/>
          </p:nvPr>
        </p:nvSpPr>
        <p:spPr/>
        <p:txBody>
          <a:bodyPr/>
          <a:lstStyle/>
          <a:p>
            <a:endParaRPr lang="tr-TR"/>
          </a:p>
        </p:txBody>
      </p:sp>
      <p:pic>
        <p:nvPicPr>
          <p:cNvPr id="16388" name="Picture 4" descr="C:\Users\pc\Desktop\thumbnail_PHOTO-2020-11-23-17-54-15.jpg"/>
          <p:cNvPicPr>
            <a:picLocks noChangeAspect="1" noChangeArrowheads="1"/>
          </p:cNvPicPr>
          <p:nvPr/>
        </p:nvPicPr>
        <p:blipFill>
          <a:blip r:embed="rId2" cstate="print"/>
          <a:srcRect/>
          <a:stretch>
            <a:fillRect/>
          </a:stretch>
        </p:blipFill>
        <p:spPr bwMode="auto">
          <a:xfrm>
            <a:off x="827584" y="1052736"/>
            <a:ext cx="4396117" cy="447122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4762872" cy="1162050"/>
          </a:xfrm>
        </p:spPr>
        <p:txBody>
          <a:bodyPr>
            <a:normAutofit/>
          </a:bodyPr>
          <a:lstStyle/>
          <a:p>
            <a:pPr algn="ctr"/>
            <a:r>
              <a:rPr lang="tr-TR" sz="2800" dirty="0" smtClean="0">
                <a:solidFill>
                  <a:schemeClr val="accent5">
                    <a:lumMod val="60000"/>
                    <a:lumOff val="40000"/>
                  </a:schemeClr>
                </a:solidFill>
                <a:effectLst/>
                <a:latin typeface="Arial Black" pitchFamily="34" charset="0"/>
                <a:ea typeface="Batang" pitchFamily="18" charset="-127"/>
              </a:rPr>
              <a:t>Çocuklarımızın; </a:t>
            </a:r>
            <a:endParaRPr lang="tr-TR" sz="2800" dirty="0">
              <a:solidFill>
                <a:schemeClr val="accent5">
                  <a:lumMod val="60000"/>
                  <a:lumOff val="40000"/>
                </a:schemeClr>
              </a:solidFill>
              <a:effectLst/>
              <a:latin typeface="Arial Black" pitchFamily="34" charset="0"/>
              <a:ea typeface="Batang" pitchFamily="18" charset="-127"/>
            </a:endParaRPr>
          </a:p>
        </p:txBody>
      </p:sp>
      <p:sp>
        <p:nvSpPr>
          <p:cNvPr id="4" name="3 İçerik Yer Tutucusu"/>
          <p:cNvSpPr>
            <a:spLocks noGrp="1"/>
          </p:cNvSpPr>
          <p:nvPr>
            <p:ph sz="half" idx="1"/>
          </p:nvPr>
        </p:nvSpPr>
        <p:spPr/>
        <p:txBody>
          <a:bodyPr>
            <a:normAutofit fontScale="92500" lnSpcReduction="20000"/>
          </a:bodyPr>
          <a:lstStyle/>
          <a:p>
            <a:pPr>
              <a:buNone/>
            </a:pPr>
            <a:r>
              <a:rPr lang="tr-TR" dirty="0" smtClean="0">
                <a:sym typeface="Symbol"/>
              </a:rPr>
              <a:t></a:t>
            </a:r>
            <a:r>
              <a:rPr lang="tr-TR" dirty="0" smtClean="0"/>
              <a:t> </a:t>
            </a:r>
            <a:r>
              <a:rPr lang="tr-TR" dirty="0" smtClean="0">
                <a:solidFill>
                  <a:srgbClr val="3333CC"/>
                </a:solidFill>
              </a:rPr>
              <a:t>Kendi kararlarını verebilen, </a:t>
            </a:r>
          </a:p>
          <a:p>
            <a:pPr>
              <a:buNone/>
            </a:pPr>
            <a:r>
              <a:rPr lang="tr-TR" dirty="0" smtClean="0">
                <a:solidFill>
                  <a:srgbClr val="3333CC"/>
                </a:solidFill>
                <a:sym typeface="Symbol"/>
              </a:rPr>
              <a:t></a:t>
            </a:r>
            <a:r>
              <a:rPr lang="tr-TR" dirty="0" smtClean="0">
                <a:solidFill>
                  <a:srgbClr val="3333CC"/>
                </a:solidFill>
              </a:rPr>
              <a:t> </a:t>
            </a:r>
            <a:r>
              <a:rPr lang="tr-TR" dirty="0" smtClean="0">
                <a:solidFill>
                  <a:srgbClr val="ED17CE"/>
                </a:solidFill>
              </a:rPr>
              <a:t>Karar alırken elindeki kaynakları kullanabilen, kararları doğrultusunda emek veren</a:t>
            </a:r>
          </a:p>
          <a:p>
            <a:pPr>
              <a:buNone/>
            </a:pPr>
            <a:r>
              <a:rPr lang="tr-TR" dirty="0" smtClean="0">
                <a:solidFill>
                  <a:srgbClr val="3333CC"/>
                </a:solidFill>
                <a:sym typeface="Symbol"/>
              </a:rPr>
              <a:t></a:t>
            </a:r>
            <a:r>
              <a:rPr lang="tr-TR" dirty="0" smtClean="0">
                <a:solidFill>
                  <a:srgbClr val="3333CC"/>
                </a:solidFill>
              </a:rPr>
              <a:t> </a:t>
            </a:r>
            <a:r>
              <a:rPr lang="tr-TR" dirty="0" smtClean="0">
                <a:solidFill>
                  <a:srgbClr val="3D940C"/>
                </a:solidFill>
              </a:rPr>
              <a:t>Aldığı kararların sonuçlarını kabul edebilen, </a:t>
            </a:r>
          </a:p>
          <a:p>
            <a:pPr>
              <a:buFont typeface="Symbol"/>
              <a:buChar char="·"/>
            </a:pPr>
            <a:r>
              <a:rPr lang="tr-TR" dirty="0" smtClean="0">
                <a:solidFill>
                  <a:srgbClr val="666699"/>
                </a:solidFill>
              </a:rPr>
              <a:t>Değer </a:t>
            </a:r>
            <a:r>
              <a:rPr lang="tr-TR" dirty="0" smtClean="0">
                <a:solidFill>
                  <a:srgbClr val="666699"/>
                </a:solidFill>
              </a:rPr>
              <a:t>yargılarını gözeten, </a:t>
            </a:r>
            <a:endParaRPr lang="tr-TR" dirty="0" smtClean="0">
              <a:solidFill>
                <a:srgbClr val="666699"/>
              </a:solidFill>
            </a:endParaRPr>
          </a:p>
          <a:p>
            <a:pPr>
              <a:buFont typeface="Symbol"/>
              <a:buChar char="·"/>
            </a:pPr>
            <a:r>
              <a:rPr lang="tr-TR" dirty="0" smtClean="0">
                <a:solidFill>
                  <a:srgbClr val="FFFF00"/>
                </a:solidFill>
              </a:rPr>
              <a:t> </a:t>
            </a:r>
            <a:r>
              <a:rPr lang="tr-TR" dirty="0" smtClean="0">
                <a:solidFill>
                  <a:srgbClr val="FFFF00"/>
                </a:solidFill>
              </a:rPr>
              <a:t>Bağımsız davranabilen,</a:t>
            </a:r>
          </a:p>
          <a:p>
            <a:pPr>
              <a:buNone/>
            </a:pPr>
            <a:r>
              <a:rPr lang="tr-TR" dirty="0" smtClean="0">
                <a:solidFill>
                  <a:srgbClr val="3333CC"/>
                </a:solidFill>
                <a:sym typeface="Symbol"/>
              </a:rPr>
              <a:t></a:t>
            </a:r>
            <a:r>
              <a:rPr lang="tr-TR" dirty="0" smtClean="0">
                <a:solidFill>
                  <a:srgbClr val="3333CC"/>
                </a:solidFill>
              </a:rPr>
              <a:t> </a:t>
            </a:r>
            <a:r>
              <a:rPr lang="tr-TR" dirty="0" smtClean="0">
                <a:solidFill>
                  <a:srgbClr val="9900CC"/>
                </a:solidFill>
              </a:rPr>
              <a:t>Özgüven sahibi ve başkalarının haklarını çiğnemeden, kendi ihtiyaçlarını karşılayabilen bireyler olmalarını isteriz. </a:t>
            </a:r>
          </a:p>
          <a:p>
            <a:pPr>
              <a:buNone/>
            </a:pPr>
            <a:endParaRPr lang="tr-TR" dirty="0">
              <a:solidFill>
                <a:srgbClr val="3333CC"/>
              </a:solidFill>
            </a:endParaRPr>
          </a:p>
        </p:txBody>
      </p:sp>
      <p:pic>
        <p:nvPicPr>
          <p:cNvPr id="3075" name="Picture 3" descr="C:\Users\pc\Desktop\depositphotos_21335763-stock-illustration-happy-children-jumping-in-the.jpg"/>
          <p:cNvPicPr>
            <a:picLocks noChangeAspect="1" noChangeArrowheads="1"/>
          </p:cNvPicPr>
          <p:nvPr/>
        </p:nvPicPr>
        <p:blipFill>
          <a:blip r:embed="rId2" cstate="print"/>
          <a:srcRect/>
          <a:stretch>
            <a:fillRect/>
          </a:stretch>
        </p:blipFill>
        <p:spPr bwMode="auto">
          <a:xfrm>
            <a:off x="5508104" y="188640"/>
            <a:ext cx="3131839" cy="215008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smtClean="0"/>
              <a:t/>
            </a:r>
            <a:br>
              <a:rPr lang="tr-TR" dirty="0" smtClean="0"/>
            </a:br>
            <a:r>
              <a:rPr lang="tr-TR" b="1" u="sng" dirty="0" smtClean="0">
                <a:solidFill>
                  <a:srgbClr val="3333CC"/>
                </a:solidFill>
              </a:rPr>
              <a:t>SORUMLULUK BİLİNCİ NASIL KAZANDIRILIR? </a:t>
            </a:r>
            <a:r>
              <a:rPr lang="tr-TR" dirty="0" smtClean="0"/>
              <a:t/>
            </a:r>
            <a:br>
              <a:rPr lang="tr-TR" dirty="0" smtClean="0"/>
            </a:br>
            <a:r>
              <a:rPr lang="tr-TR" dirty="0" smtClean="0"/>
              <a:t> </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chemeClr val="accent5">
                    <a:lumMod val="60000"/>
                    <a:lumOff val="40000"/>
                  </a:schemeClr>
                </a:solidFill>
              </a:rPr>
              <a:t>Aile içinde düzen, güven, dürüstlük, sevecenlik, huzur, adalet ve uyum sağlamak için herkesin sorumlulukları olması gerekir. </a:t>
            </a:r>
          </a:p>
          <a:p>
            <a:r>
              <a:rPr lang="tr-TR" dirty="0" smtClean="0">
                <a:solidFill>
                  <a:srgbClr val="92D050"/>
                </a:solidFill>
              </a:rPr>
              <a:t>Çocuklarını kendi sorumluluklarını alacak şekilde eğitmek ise anne ve babanın sorumluluğudur. </a:t>
            </a:r>
          </a:p>
          <a:p>
            <a:r>
              <a:rPr lang="tr-TR" dirty="0" smtClean="0">
                <a:solidFill>
                  <a:srgbClr val="993366"/>
                </a:solidFill>
              </a:rPr>
              <a:t>Sorumluluğu öğrenmek de diğer beceriler gibidir; çocuk ne kadar çok denerse, bu konuda o kadar başarılı olur. Bunun için öncelikle evde bazı sorumluluklara sahip olması, onun okuldaki sorumluluklarını da üstlenmesine yardımcı olur. İlk önce basit sorumluluklarla çok küçük yaşta başlanması gerektir. Masayı hazırlama ve toplamada yardım etmek gibi. </a:t>
            </a:r>
            <a:r>
              <a:rPr lang="tr-TR" dirty="0" smtClean="0">
                <a:solidFill>
                  <a:srgbClr val="0099CC"/>
                </a:solidFill>
              </a:rPr>
              <a:t>Velilerimiz çocuklara iş yaptırmamanın onları değerli olduklarını göstermek olduğunu sanmaktadırlar oysa, </a:t>
            </a:r>
            <a:r>
              <a:rPr lang="tr-TR" dirty="0" smtClean="0">
                <a:solidFill>
                  <a:srgbClr val="9900CC"/>
                </a:solidFill>
              </a:rPr>
              <a:t>ANNE BABALARIN GÖREVİ ÇOCUKLARINI HAYATA HAZIRLAMAKTIR. </a:t>
            </a:r>
            <a:r>
              <a:rPr lang="tr-TR" dirty="0" smtClean="0">
                <a:solidFill>
                  <a:srgbClr val="0099CC"/>
                </a:solidFill>
              </a:rPr>
              <a:t>Görev ve sorumluluk vermek çocukların o eve ait olduklarını, değer verildiğini , güvenildiğini hissetmelerini sağlar.</a:t>
            </a:r>
          </a:p>
          <a:p>
            <a:pPr>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800" b="1" u="sng" dirty="0" smtClean="0">
                <a:solidFill>
                  <a:srgbClr val="FF0000"/>
                </a:solidFill>
              </a:rPr>
              <a:t>Anne babalar dikkat!!!</a:t>
            </a:r>
            <a:endParaRPr lang="tr-TR" sz="4800" b="1" u="sng" dirty="0">
              <a:solidFill>
                <a:srgbClr val="FF0000"/>
              </a:solidFill>
            </a:endParaRPr>
          </a:p>
        </p:txBody>
      </p:sp>
      <p:sp>
        <p:nvSpPr>
          <p:cNvPr id="3" name="2 İçerik Yer Tutucusu"/>
          <p:cNvSpPr>
            <a:spLocks noGrp="1"/>
          </p:cNvSpPr>
          <p:nvPr>
            <p:ph idx="1"/>
          </p:nvPr>
        </p:nvSpPr>
        <p:spPr/>
        <p:txBody>
          <a:bodyPr>
            <a:normAutofit fontScale="77500" lnSpcReduction="20000"/>
          </a:bodyPr>
          <a:lstStyle/>
          <a:p>
            <a:pPr algn="just">
              <a:buNone/>
            </a:pPr>
            <a:r>
              <a:rPr lang="tr-TR" dirty="0" smtClean="0"/>
              <a:t>   </a:t>
            </a:r>
            <a:r>
              <a:rPr lang="tr-TR" dirty="0" smtClean="0">
                <a:solidFill>
                  <a:srgbClr val="3333CC"/>
                </a:solidFill>
              </a:rPr>
              <a:t>Her ihtiyacı anne baba tarafından karşılanan, neyi, nerede ve nasıl yapacağı kendisine hatırlatılan,            </a:t>
            </a:r>
            <a:r>
              <a:rPr lang="tr-TR" dirty="0" smtClean="0">
                <a:solidFill>
                  <a:srgbClr val="00B0F0"/>
                </a:solidFill>
              </a:rPr>
              <a:t>( yatmadan dişlerini fırçala, dışarı soğuk montunu giy </a:t>
            </a:r>
            <a:r>
              <a:rPr lang="tr-TR" dirty="0" smtClean="0">
                <a:solidFill>
                  <a:srgbClr val="00B0F0"/>
                </a:solidFill>
              </a:rPr>
              <a:t>vb.) </a:t>
            </a:r>
            <a:r>
              <a:rPr lang="tr-TR" dirty="0" smtClean="0">
                <a:solidFill>
                  <a:srgbClr val="3333CC"/>
                </a:solidFill>
              </a:rPr>
              <a:t>yanlış yaptığında da azarlanan ve kınanan çocuklar, bağımsız kişilik geliştiremezler ve iç denetim sağlayamazlar. </a:t>
            </a:r>
            <a:r>
              <a:rPr lang="tr-TR" dirty="0" smtClean="0">
                <a:solidFill>
                  <a:srgbClr val="00B050"/>
                </a:solidFill>
              </a:rPr>
              <a:t>Sürekli eşyalarını kaybeden veya unutan </a:t>
            </a:r>
            <a:r>
              <a:rPr lang="tr-TR" dirty="0" smtClean="0">
                <a:solidFill>
                  <a:srgbClr val="00B050"/>
                </a:solidFill>
              </a:rPr>
              <a:t>ödev </a:t>
            </a:r>
            <a:r>
              <a:rPr lang="tr-TR" dirty="0" smtClean="0">
                <a:solidFill>
                  <a:srgbClr val="00B050"/>
                </a:solidFill>
              </a:rPr>
              <a:t>yapmayan , arkadaşları ile kavga halinde olan konuşup çözüm bulmak yerine şiddet uygulayan çocuklar olurlar.</a:t>
            </a:r>
          </a:p>
          <a:p>
            <a:pPr algn="just">
              <a:buNone/>
            </a:pPr>
            <a:r>
              <a:rPr lang="tr-TR" dirty="0" smtClean="0">
                <a:solidFill>
                  <a:srgbClr val="ED17CE"/>
                </a:solidFill>
              </a:rPr>
              <a:t>    Duygularını, tepkilerini ifade etmesine izin verilmeyen çocuklar, bağımsız bir kişilik geliştiremedikleri için sorumluluk duygusu kazanmakta da zorlanırlar.</a:t>
            </a:r>
          </a:p>
          <a:p>
            <a:pPr algn="just">
              <a:buNone/>
            </a:pPr>
            <a:r>
              <a:rPr lang="tr-TR" dirty="0" smtClean="0">
                <a:solidFill>
                  <a:srgbClr val="ED17CE"/>
                </a:solidFill>
              </a:rPr>
              <a:t> </a:t>
            </a:r>
          </a:p>
          <a:p>
            <a:pPr>
              <a:buNone/>
            </a:pP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i="1" u="sng" dirty="0" smtClean="0"/>
              <a:t/>
            </a:r>
            <a:br>
              <a:rPr lang="tr-TR" b="1" i="1" u="sng" dirty="0" smtClean="0"/>
            </a:br>
            <a:r>
              <a:rPr lang="tr-TR" b="1" i="1" u="sng" dirty="0" smtClean="0"/>
              <a:t/>
            </a:r>
            <a:br>
              <a:rPr lang="tr-TR" b="1" i="1" u="sng" dirty="0" smtClean="0"/>
            </a:br>
            <a:r>
              <a:rPr lang="tr-TR" b="1" i="1" u="sng" dirty="0" smtClean="0">
                <a:solidFill>
                  <a:srgbClr val="FF0066"/>
                </a:solidFill>
                <a:latin typeface="+mn-lt"/>
              </a:rPr>
              <a:t>Tüm bunlara rağmen </a:t>
            </a:r>
            <a:r>
              <a:rPr lang="tr-TR" b="1" i="1" u="sng" dirty="0" smtClean="0">
                <a:solidFill>
                  <a:srgbClr val="666699"/>
                </a:solidFill>
                <a:latin typeface="+mn-lt"/>
              </a:rPr>
              <a:t>“Sorumsuz” </a:t>
            </a:r>
            <a:r>
              <a:rPr lang="tr-TR" b="1" i="1" u="sng" dirty="0" smtClean="0">
                <a:solidFill>
                  <a:srgbClr val="FF0066"/>
                </a:solidFill>
                <a:latin typeface="+mn-lt"/>
              </a:rPr>
              <a:t>bir çocuk yetiştirmek için: </a:t>
            </a:r>
            <a:r>
              <a:rPr lang="tr-TR" dirty="0" smtClean="0"/>
              <a:t/>
            </a:r>
            <a:br>
              <a:rPr lang="tr-TR" dirty="0" smtClean="0"/>
            </a:br>
            <a:r>
              <a:rPr lang="tr-TR" b="1" i="1" dirty="0" smtClean="0"/>
              <a:t>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pPr algn="just">
              <a:buNone/>
            </a:pPr>
            <a:endParaRPr lang="tr-TR" dirty="0" smtClean="0">
              <a:sym typeface="Symbol"/>
            </a:endParaRPr>
          </a:p>
          <a:p>
            <a:pPr algn="just">
              <a:buNone/>
            </a:pPr>
            <a:r>
              <a:rPr lang="tr-TR" dirty="0" smtClean="0">
                <a:sym typeface="Symbol"/>
              </a:rPr>
              <a:t></a:t>
            </a:r>
            <a:r>
              <a:rPr lang="tr-TR" dirty="0" smtClean="0"/>
              <a:t> </a:t>
            </a:r>
            <a:r>
              <a:rPr lang="tr-TR" dirty="0" smtClean="0">
                <a:solidFill>
                  <a:srgbClr val="800080"/>
                </a:solidFill>
              </a:rPr>
              <a:t>Çocuğunuzun yanlış davranışları için mazeretler üretin, başkalarını ( öğretmen, arkadaş vb suçlayın ve bunu özellikle onun yanında yapın)</a:t>
            </a:r>
          </a:p>
          <a:p>
            <a:pPr algn="just">
              <a:buNone/>
            </a:pPr>
            <a:r>
              <a:rPr lang="tr-TR" dirty="0" smtClean="0"/>
              <a:t> </a:t>
            </a:r>
            <a:r>
              <a:rPr lang="tr-TR" dirty="0" smtClean="0">
                <a:solidFill>
                  <a:srgbClr val="3333CC"/>
                </a:solidFill>
                <a:sym typeface="Symbol"/>
              </a:rPr>
              <a:t></a:t>
            </a:r>
            <a:r>
              <a:rPr lang="tr-TR" dirty="0" smtClean="0">
                <a:solidFill>
                  <a:srgbClr val="3333CC"/>
                </a:solidFill>
              </a:rPr>
              <a:t> Onun adına yalan söyleyin, </a:t>
            </a:r>
          </a:p>
          <a:p>
            <a:pPr algn="just">
              <a:buNone/>
            </a:pPr>
            <a:r>
              <a:rPr lang="tr-TR" dirty="0" smtClean="0">
                <a:solidFill>
                  <a:srgbClr val="00B0F0"/>
                </a:solidFill>
              </a:rPr>
              <a:t> </a:t>
            </a:r>
            <a:r>
              <a:rPr lang="tr-TR" dirty="0" smtClean="0">
                <a:solidFill>
                  <a:srgbClr val="00B0F0"/>
                </a:solidFill>
                <a:sym typeface="Symbol"/>
              </a:rPr>
              <a:t></a:t>
            </a:r>
            <a:r>
              <a:rPr lang="tr-TR" dirty="0" smtClean="0">
                <a:solidFill>
                  <a:srgbClr val="00B0F0"/>
                </a:solidFill>
              </a:rPr>
              <a:t> Daha fazla çatışma oluşturmamak için kabul edilemez davranışlarını affedin, hoşgörün. </a:t>
            </a:r>
          </a:p>
          <a:p>
            <a:pPr algn="just">
              <a:buNone/>
            </a:pPr>
            <a:r>
              <a:rPr lang="tr-TR" dirty="0" smtClean="0">
                <a:solidFill>
                  <a:srgbClr val="339933"/>
                </a:solidFill>
                <a:sym typeface="Symbol"/>
              </a:rPr>
              <a:t></a:t>
            </a:r>
            <a:r>
              <a:rPr lang="tr-TR" dirty="0" smtClean="0">
                <a:solidFill>
                  <a:srgbClr val="339933"/>
                </a:solidFill>
              </a:rPr>
              <a:t> Bizzat siz sorumluluk, kararlılık ve söylediklerini yerine getirme konusunda eksiklikler göstererek “iyi” bir model olun,</a:t>
            </a:r>
          </a:p>
          <a:p>
            <a:pPr algn="just">
              <a:buNone/>
            </a:pPr>
            <a:r>
              <a:rPr lang="tr-TR" dirty="0" smtClean="0"/>
              <a:t> </a:t>
            </a:r>
            <a:r>
              <a:rPr lang="tr-TR" dirty="0" smtClean="0">
                <a:solidFill>
                  <a:srgbClr val="FF3300"/>
                </a:solidFill>
                <a:sym typeface="Symbol"/>
              </a:rPr>
              <a:t></a:t>
            </a:r>
            <a:r>
              <a:rPr lang="tr-TR" dirty="0" smtClean="0">
                <a:solidFill>
                  <a:srgbClr val="FF3300"/>
                </a:solidFill>
              </a:rPr>
              <a:t> Yorgun veya bitkin olduğunuz veya uğraşmaya değmez bulduğunuz zamanlarda ona kendi davranışlarının sonuçlarına katlanma konusunda farklı davranın, telefon, bilgisayar vererek veya her ısrar ettiği şeyi kabullenerek sorun çıkardığında istediğini elde edebileceğini gösterin</a:t>
            </a:r>
          </a:p>
          <a:p>
            <a:pPr>
              <a:buNone/>
            </a:pP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667</Words>
  <Application>Microsoft Office PowerPoint</Application>
  <PresentationFormat>Ekran Gösterisi (4:3)</PresentationFormat>
  <Paragraphs>38</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Gündönümü</vt:lpstr>
      <vt:lpstr>Slayt 1</vt:lpstr>
      <vt:lpstr>Slayt 2</vt:lpstr>
      <vt:lpstr>Sorumluluk,</vt:lpstr>
      <vt:lpstr>Sorumluluk, erken çocukluk dönemlerinden başlayarak çocuğun yaşına, cinsiyetine ve gelişim düzeyine uygun olarak görevlerini yerine getirmesidir.</vt:lpstr>
      <vt:lpstr>Bırakın çocuğunuz hata yapsın!!!  hatalarından ders çıkarsın ve deneyim kazansın ki daha güçlü ve kendinden emin olsun…. Hatalar ders çıkarmayı ,derslerde doğru yolu bulmamızı sağlar…</vt:lpstr>
      <vt:lpstr>Çocuklarımızın; </vt:lpstr>
      <vt:lpstr>  SORUMLULUK BİLİNCİ NASIL KAZANDIRILIR?    </vt:lpstr>
      <vt:lpstr>Anne babalar dikkat!!!</vt:lpstr>
      <vt:lpstr>  Tüm bunlara rağmen “Sorumsuz” bir çocuk yetiştirmek için:    </vt:lpstr>
      <vt:lpstr>Slayt 10</vt:lpstr>
      <vt:lpstr>Slayt 11</vt:lpstr>
      <vt:lpstr>Slayt 12</vt:lpstr>
      <vt:lpstr>Slayt 13</vt:lpstr>
      <vt:lpstr>Anne baba olarak geleceğe umutlu bakan, kendi ayakları üzerinde duran çocuklar yetiştirme sorumluluğundayız.   Unutmayalım!!! Kökleri olan ağaçlar fırtınalarda yıkılmazlar</vt:lpstr>
      <vt:lpstr>Mutlu aile mutlu gelecek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61</cp:revision>
  <dcterms:created xsi:type="dcterms:W3CDTF">2022-03-29T09:54:25Z</dcterms:created>
  <dcterms:modified xsi:type="dcterms:W3CDTF">2022-03-30T11:40:28Z</dcterms:modified>
</cp:coreProperties>
</file>